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998" r:id="rId2"/>
  </p:sldMasterIdLst>
  <p:notesMasterIdLst>
    <p:notesMasterId r:id="rId13"/>
  </p:notesMasterIdLst>
  <p:handoutMasterIdLst>
    <p:handoutMasterId r:id="rId14"/>
  </p:handoutMasterIdLst>
  <p:sldIdLst>
    <p:sldId id="332" r:id="rId3"/>
    <p:sldId id="354" r:id="rId4"/>
    <p:sldId id="353" r:id="rId5"/>
    <p:sldId id="284" r:id="rId6"/>
    <p:sldId id="355" r:id="rId7"/>
    <p:sldId id="362" r:id="rId8"/>
    <p:sldId id="364" r:id="rId9"/>
    <p:sldId id="365" r:id="rId10"/>
    <p:sldId id="348" r:id="rId11"/>
    <p:sldId id="363" r:id="rId12"/>
  </p:sldIdLst>
  <p:sldSz cx="12192000" cy="6858000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04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EFB"/>
    <a:srgbClr val="556E82"/>
    <a:srgbClr val="7D6323"/>
    <a:srgbClr val="978439"/>
    <a:srgbClr val="897B47"/>
    <a:srgbClr val="E6E093"/>
    <a:srgbClr val="988237"/>
    <a:srgbClr val="887D47"/>
    <a:srgbClr val="0F0B61"/>
    <a:srgbClr val="1F1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6122" autoAdjust="0"/>
  </p:normalViewPr>
  <p:slideViewPr>
    <p:cSldViewPr showGuides="1">
      <p:cViewPr varScale="1">
        <p:scale>
          <a:sx n="98" d="100"/>
          <a:sy n="98" d="100"/>
        </p:scale>
        <p:origin x="786" y="90"/>
      </p:cViewPr>
      <p:guideLst>
        <p:guide orient="horz" pos="2160"/>
        <p:guide orient="horz" pos="1003"/>
        <p:guide orient="horz" pos="913"/>
        <p:guide orient="horz" pos="3861"/>
        <p:guide pos="3840"/>
        <p:guide pos="604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2" d="100"/>
          <a:sy n="92" d="100"/>
        </p:scale>
        <p:origin x="37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12.11.2018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12.11.2018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569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27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39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588" y="195263"/>
            <a:ext cx="2633662" cy="14827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15606" y="1836471"/>
            <a:ext cx="6680496" cy="80884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480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35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5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855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GRÅ</a:t>
            </a: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12007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Olje-</a:t>
            </a:r>
            <a:r>
              <a:rPr lang="nb-NO" sz="1300" baseline="0" noProof="0" dirty="0"/>
              <a:t> og</a:t>
            </a:r>
            <a:br>
              <a:rPr lang="nb-NO" sz="1300" noProof="0" dirty="0"/>
            </a:br>
            <a:r>
              <a:rPr lang="nb-NO" sz="1300" noProof="0" dirty="0"/>
              <a:t>energidepartementet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" y="3273424"/>
            <a:ext cx="1221682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90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" y="3273424"/>
            <a:ext cx="1221682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3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12007"/>
            <a:ext cx="298705" cy="362713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Olje-</a:t>
            </a:r>
            <a:r>
              <a:rPr lang="nb-NO" sz="1300" baseline="0" noProof="0" dirty="0"/>
              <a:t> og</a:t>
            </a:r>
            <a:br>
              <a:rPr lang="nb-NO" sz="1300" noProof="0" dirty="0"/>
            </a:br>
            <a:r>
              <a:rPr lang="nb-NO" sz="1300" noProof="0" dirty="0"/>
              <a:t>energidepartementet</a:t>
            </a:r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tar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Startside GRÅ</a:t>
            </a: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12007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/>
              <a:t>Norwegian</a:t>
            </a:r>
            <a:r>
              <a:rPr lang="en-GB" sz="1300" baseline="0" noProof="0" dirty="0"/>
              <a:t> Ministry</a:t>
            </a:r>
            <a:br>
              <a:rPr lang="en-GB" sz="1300" noProof="0" dirty="0"/>
            </a:br>
            <a:r>
              <a:rPr lang="en-GB" sz="1300" noProof="0" dirty="0"/>
              <a:t>of Petroleum and Energy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" y="3273424"/>
            <a:ext cx="1221682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505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Startside </a:t>
            </a:r>
            <a:r>
              <a:rPr lang="nb-NO" sz="1200" baseline="0" dirty="0"/>
              <a:t>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/>
              <a:t>Norwegian</a:t>
            </a:r>
            <a:r>
              <a:rPr lang="en-GB" sz="1300" baseline="0" noProof="0" dirty="0"/>
              <a:t> Ministry</a:t>
            </a:r>
            <a:br>
              <a:rPr lang="en-GB" sz="1300" noProof="0" dirty="0"/>
            </a:br>
            <a:r>
              <a:rPr lang="en-GB" sz="1300" noProof="0" dirty="0"/>
              <a:t>of Petroleum and Energy</a:t>
            </a:r>
          </a:p>
        </p:txBody>
      </p:sp>
    </p:spTree>
    <p:extLst>
      <p:ext uri="{BB962C8B-B14F-4D97-AF65-F5344CB8AC3E}">
        <p14:creationId xmlns:p14="http://schemas.microsoft.com/office/powerpoint/2010/main" val="174224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Engelsk mal: Kapittel /</a:t>
            </a:r>
            <a:r>
              <a:rPr lang="nb-NO" sz="1200" baseline="0" dirty="0"/>
              <a:t> Temaside – sett inn eget bilde</a:t>
            </a:r>
            <a:endParaRPr lang="nb-NO" sz="1200" dirty="0"/>
          </a:p>
          <a:p>
            <a:pPr>
              <a:defRPr/>
            </a:pPr>
            <a:r>
              <a:rPr lang="nb-NO" sz="1200" baseline="0" dirty="0"/>
              <a:t> 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/>
              <a:t>Norwegian</a:t>
            </a:r>
            <a:r>
              <a:rPr lang="en-GB" sz="1300" baseline="0" noProof="0" dirty="0"/>
              <a:t> Ministry</a:t>
            </a:r>
            <a:br>
              <a:rPr lang="en-GB" sz="1300" noProof="0" dirty="0"/>
            </a:br>
            <a:r>
              <a:rPr lang="en-GB" sz="1300" noProof="0" dirty="0"/>
              <a:t>of Petroleum and Energy</a:t>
            </a:r>
          </a:p>
        </p:txBody>
      </p:sp>
    </p:spTree>
    <p:extLst>
      <p:ext uri="{BB962C8B-B14F-4D97-AF65-F5344CB8AC3E}">
        <p14:creationId xmlns:p14="http://schemas.microsoft.com/office/powerpoint/2010/main" val="37689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el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kulepunkter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799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</a:t>
            </a:r>
            <a:r>
              <a:rPr lang="nb-NO" sz="1200" baseline="0" dirty="0"/>
              <a:t>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Olje-</a:t>
            </a:r>
            <a:r>
              <a:rPr lang="nb-NO" sz="1300" baseline="0" noProof="0" dirty="0"/>
              <a:t> og</a:t>
            </a:r>
            <a:br>
              <a:rPr lang="nb-NO" sz="1300" noProof="0" dirty="0"/>
            </a:br>
            <a:r>
              <a:rPr lang="nb-NO" sz="1300" noProof="0" dirty="0"/>
              <a:t>energidepartementet</a:t>
            </a:r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uten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300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kulepunkter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635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kulepunkter - 2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656558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kulepunkter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6196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kulepunkter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330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2457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4938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1886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3865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gel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594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Kapittel /</a:t>
            </a:r>
            <a:r>
              <a:rPr lang="nb-NO" sz="1200" baseline="0" dirty="0"/>
              <a:t> Temaside – sett inn eget bilde</a:t>
            </a:r>
            <a:endParaRPr lang="nb-NO" sz="1200" dirty="0"/>
          </a:p>
          <a:p>
            <a:pPr>
              <a:defRPr/>
            </a:pPr>
            <a:r>
              <a:rPr lang="nb-NO" sz="1200" baseline="0" dirty="0"/>
              <a:t> 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Olje-</a:t>
            </a:r>
            <a:r>
              <a:rPr lang="nb-NO" sz="1300" baseline="0" noProof="0" dirty="0"/>
              <a:t> og</a:t>
            </a:r>
            <a:br>
              <a:rPr lang="nb-NO" sz="1300" noProof="0" dirty="0"/>
            </a:br>
            <a:r>
              <a:rPr lang="nb-NO" sz="1300" noProof="0" dirty="0"/>
              <a:t>energidepartementet</a:t>
            </a:r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lut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" y="3273424"/>
            <a:ext cx="1221682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Sluttside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3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12007"/>
            <a:ext cx="298705" cy="362713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/>
              <a:t>Norwegian</a:t>
            </a:r>
            <a:r>
              <a:rPr lang="en-GB" sz="1300" baseline="0" noProof="0" dirty="0"/>
              <a:t> Ministry</a:t>
            </a:r>
            <a:br>
              <a:rPr lang="en-GB" sz="1300" noProof="0" dirty="0"/>
            </a:br>
            <a:r>
              <a:rPr lang="en-GB" sz="1300" noProof="0" dirty="0"/>
              <a:t>of Petroleum and Energy</a:t>
            </a:r>
          </a:p>
        </p:txBody>
      </p:sp>
    </p:spTree>
    <p:extLst>
      <p:ext uri="{BB962C8B-B14F-4D97-AF65-F5344CB8AC3E}">
        <p14:creationId xmlns:p14="http://schemas.microsoft.com/office/powerpoint/2010/main" val="792880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sk Star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GRÅ</a:t>
            </a: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12007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Olje-</a:t>
            </a:r>
            <a:r>
              <a:rPr lang="nb-NO" sz="1300" baseline="0" noProof="0" dirty="0"/>
              <a:t> og</a:t>
            </a:r>
            <a:br>
              <a:rPr lang="nb-NO" sz="1300" noProof="0" dirty="0"/>
            </a:br>
            <a:r>
              <a:rPr lang="nb-NO" sz="1300" noProof="0" dirty="0"/>
              <a:t>energidepartementet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" y="3273424"/>
            <a:ext cx="1221682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78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398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 - 2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98853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/>
              <a:t>Olje-</a:t>
            </a:r>
            <a:r>
              <a:rPr lang="nb-NO" sz="800" baseline="0" noProof="0" dirty="0"/>
              <a:t> og </a:t>
            </a:r>
            <a:r>
              <a:rPr lang="nb-NO" sz="800" noProof="0" dirty="0"/>
              <a:t>energidepartementet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5" r:id="rId2"/>
    <p:sldLayoutId id="2147483989" r:id="rId3"/>
    <p:sldLayoutId id="2147483962" r:id="rId4"/>
    <p:sldLayoutId id="2147483963" r:id="rId5"/>
    <p:sldLayoutId id="2147483964" r:id="rId6"/>
    <p:sldLayoutId id="2147483997" r:id="rId7"/>
    <p:sldLayoutId id="2147483965" r:id="rId8"/>
    <p:sldLayoutId id="2147483983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93" r:id="rId1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12. november 2018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noProof="0" dirty="0"/>
              <a:t>Norwegian</a:t>
            </a:r>
            <a:r>
              <a:rPr lang="en-GB" sz="800" baseline="0" noProof="0" dirty="0"/>
              <a:t> Ministry</a:t>
            </a:r>
            <a:br>
              <a:rPr lang="en-GB" sz="800" noProof="0" dirty="0"/>
            </a:br>
            <a:r>
              <a:rPr lang="en-GB" sz="800" noProof="0" dirty="0"/>
              <a:t>of Petroleum and Energy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8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54" r:id="rId16"/>
    <p:sldLayoutId id="2147484055" r:id="rId1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legislative-train/" TargetMode="Externa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Olav Boge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Olje- og energidepartementet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>
          <a:xfrm>
            <a:off x="1199456" y="908720"/>
            <a:ext cx="9792000" cy="1216808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Hovedpunkter i EUs klima- og energipolitikk </a:t>
            </a:r>
          </a:p>
          <a:p>
            <a:r>
              <a:rPr lang="nb-NO" dirty="0"/>
              <a:t>fra 2020-2030</a:t>
            </a:r>
          </a:p>
        </p:txBody>
      </p:sp>
    </p:spTree>
    <p:extLst>
      <p:ext uri="{BB962C8B-B14F-4D97-AF65-F5344CB8AC3E}">
        <p14:creationId xmlns:p14="http://schemas.microsoft.com/office/powerpoint/2010/main" val="423820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392036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EUs energi- og klimamål for 2020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67036" y="1772816"/>
            <a:ext cx="9793225" cy="4525963"/>
          </a:xfrm>
        </p:spPr>
        <p:txBody>
          <a:bodyPr/>
          <a:lstStyle/>
          <a:p>
            <a:r>
              <a:rPr lang="nb-NO" sz="1800" dirty="0"/>
              <a:t>EUs mål for energi og klima i 2020</a:t>
            </a:r>
          </a:p>
          <a:p>
            <a:pPr lvl="1"/>
            <a:r>
              <a:rPr lang="nb-NO" sz="1800" dirty="0"/>
              <a:t>20 prosent fornybar energi</a:t>
            </a:r>
          </a:p>
          <a:p>
            <a:pPr lvl="1"/>
            <a:r>
              <a:rPr lang="nb-NO" sz="1800" dirty="0"/>
              <a:t>20 prosent energieffektivisering  </a:t>
            </a:r>
          </a:p>
          <a:p>
            <a:pPr lvl="1"/>
            <a:r>
              <a:rPr lang="nb-NO" sz="1800" dirty="0"/>
              <a:t>20 prosent reduksjon i klimagassutslipp (fra 1990-nivå)</a:t>
            </a:r>
          </a:p>
          <a:p>
            <a:endParaRPr lang="nb-NO" sz="1800" dirty="0"/>
          </a:p>
          <a:p>
            <a:r>
              <a:rPr lang="nb-NO" sz="1800" dirty="0"/>
              <a:t>Formulert av EUs ledere (Rådet) i mars 2007. </a:t>
            </a:r>
          </a:p>
          <a:p>
            <a:endParaRPr lang="nb-NO" sz="1800" dirty="0"/>
          </a:p>
          <a:p>
            <a:r>
              <a:rPr lang="nb-NO" sz="1800" dirty="0"/>
              <a:t>Energimålene innlemmet i EUs direktiver, jf. fornybardirektivet av 2009, bygningsenergidirektivet av 2010 og energieffektiviseringsdirektivet av 2012. </a:t>
            </a:r>
          </a:p>
          <a:p>
            <a:endParaRPr lang="nb-NO" sz="1800" dirty="0"/>
          </a:p>
          <a:p>
            <a:r>
              <a:rPr lang="nb-NO" sz="1800" dirty="0"/>
              <a:t>Plan og rapporteringsforpliktelser knyttet til 2020-målet.</a:t>
            </a:r>
          </a:p>
          <a:p>
            <a:endParaRPr lang="nb-NO" sz="1800" dirty="0"/>
          </a:p>
          <a:p>
            <a:r>
              <a:rPr lang="nb-NO" sz="1800" dirty="0"/>
              <a:t>EUs tredje energimarkedspakke vedtatt i 2009.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439652"/>
            <a:ext cx="273870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1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EUs energi- og klimamål for 2030</a:t>
            </a:r>
          </a:p>
        </p:txBody>
      </p:sp>
      <p:cxnSp>
        <p:nvCxnSpPr>
          <p:cNvPr id="12" name="Rett pilkobling 11"/>
          <p:cNvCxnSpPr/>
          <p:nvPr/>
        </p:nvCxnSpPr>
        <p:spPr>
          <a:xfrm flipV="1">
            <a:off x="431693" y="3933056"/>
            <a:ext cx="8472619" cy="12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1271463" y="3829326"/>
            <a:ext cx="232819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431704" y="382932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575150" y="3837971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7689015" y="382932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64" y="1563317"/>
            <a:ext cx="4561116" cy="2166642"/>
          </a:xfrm>
          <a:prstGeom prst="rect">
            <a:avLst/>
          </a:prstGeom>
        </p:spPr>
      </p:pic>
      <p:cxnSp>
        <p:nvCxnSpPr>
          <p:cNvPr id="14" name="Rett linje 13"/>
          <p:cNvCxnSpPr>
            <a:stCxn id="18" idx="0"/>
          </p:cNvCxnSpPr>
          <p:nvPr/>
        </p:nvCxnSpPr>
        <p:spPr>
          <a:xfrm flipV="1">
            <a:off x="1387873" y="2636914"/>
            <a:ext cx="1184" cy="11924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 flipH="1">
            <a:off x="1389057" y="2636912"/>
            <a:ext cx="4584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/>
          <p:cNvSpPr txBox="1"/>
          <p:nvPr/>
        </p:nvSpPr>
        <p:spPr>
          <a:xfrm>
            <a:off x="5100121" y="425748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2741177" y="4242181"/>
            <a:ext cx="169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November 2016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Kommisjonen legger frem forslag om 8 rettsakter,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>
                <a:solidFill>
                  <a:prstClr val="black"/>
                </a:solidFill>
              </a:rPr>
              <a:t>"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Clean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Energy for all Europeans"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4614772" y="4242181"/>
            <a:ext cx="24245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Sommeren 2018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4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>
                <a:solidFill>
                  <a:prstClr val="black"/>
                </a:solidFill>
              </a:rPr>
              <a:t>P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olitisk</a:t>
            </a:r>
            <a:r>
              <a:rPr kumimoji="0" lang="nb-NO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enighet om 4 rettsakter i vinterpakken, n</a:t>
            </a:r>
            <a:r>
              <a:rPr kumimoji="0" lang="nb-NO" sz="14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</a:t>
            </a:r>
            <a:r>
              <a:rPr kumimoji="0" lang="nb-NO" sz="1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</a:t>
            </a:r>
            <a:r>
              <a:rPr kumimoji="0" lang="nb-NO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ål for energieffektivisering (32,5 prosent) og fornybar energi (32 prosent)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7068110" y="4223202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Høsten 2018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4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Forhandlinger i komitologi om de 4 gjenstående rettsaktene</a:t>
            </a:r>
          </a:p>
        </p:txBody>
      </p:sp>
      <p:sp>
        <p:nvSpPr>
          <p:cNvPr id="4" name="Rektangel 3"/>
          <p:cNvSpPr/>
          <p:nvPr/>
        </p:nvSpPr>
        <p:spPr>
          <a:xfrm>
            <a:off x="400727" y="4242776"/>
            <a:ext cx="2149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b-NO" sz="1400" b="1" dirty="0">
                <a:solidFill>
                  <a:prstClr val="black"/>
                </a:solidFill>
              </a:rPr>
              <a:t>Oktober 2014</a:t>
            </a:r>
          </a:p>
          <a:p>
            <a:pPr lvl="0" algn="ctr">
              <a:defRPr/>
            </a:pPr>
            <a:endParaRPr lang="nb-NO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nb-NO" sz="1400" dirty="0">
                <a:solidFill>
                  <a:prstClr val="black"/>
                </a:solidFill>
              </a:rPr>
              <a:t>Rådet konkluderer på 2030 målene</a:t>
            </a:r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172682"/>
            <a:ext cx="2855085" cy="10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4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9456" y="296652"/>
            <a:ext cx="10153128" cy="1143000"/>
          </a:xfrm>
        </p:spPr>
        <p:txBody>
          <a:bodyPr/>
          <a:lstStyle/>
          <a:p>
            <a:r>
              <a:rPr lang="en-GB" dirty="0"/>
              <a:t>3. Energiunionen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904" y="1628800"/>
            <a:ext cx="5981149" cy="3977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kstSylinder 2"/>
          <p:cNvSpPr txBox="1"/>
          <p:nvPr/>
        </p:nvSpPr>
        <p:spPr>
          <a:xfrm>
            <a:off x="1199456" y="2276872"/>
            <a:ext cx="30636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Hva er EUs energiunion?</a:t>
            </a:r>
          </a:p>
          <a:p>
            <a:endParaRPr lang="nb-NO" sz="2000" dirty="0"/>
          </a:p>
          <a:p>
            <a:r>
              <a:rPr lang="nb-NO" sz="2000" dirty="0"/>
              <a:t>Hvordan følges den opp?</a:t>
            </a:r>
          </a:p>
          <a:p>
            <a:endParaRPr lang="nb-NO" sz="2000" dirty="0"/>
          </a:p>
          <a:p>
            <a:r>
              <a:rPr lang="nb-NO" sz="2000" dirty="0"/>
              <a:t>Hva betyr den for Norge?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09957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4. Energiunionen: Fem "dimensjoner"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818872" y="1741914"/>
            <a:ext cx="1944216" cy="1460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Fullføring av indre energimarked</a:t>
            </a:r>
          </a:p>
        </p:txBody>
      </p:sp>
      <p:sp>
        <p:nvSpPr>
          <p:cNvPr id="14" name="Rektangel 13"/>
          <p:cNvSpPr/>
          <p:nvPr/>
        </p:nvSpPr>
        <p:spPr>
          <a:xfrm>
            <a:off x="5018343" y="1730771"/>
            <a:ext cx="1944216" cy="1460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Begrense energi- etterspørselen</a:t>
            </a:r>
          </a:p>
        </p:txBody>
      </p:sp>
      <p:sp>
        <p:nvSpPr>
          <p:cNvPr id="16" name="Rektangel 15"/>
          <p:cNvSpPr/>
          <p:nvPr/>
        </p:nvSpPr>
        <p:spPr>
          <a:xfrm>
            <a:off x="7270691" y="1741914"/>
            <a:ext cx="1944216" cy="1460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Dekarbonisering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566524" y="1741914"/>
            <a:ext cx="1944216" cy="1460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Energisikkerhet</a:t>
            </a:r>
          </a:p>
        </p:txBody>
      </p:sp>
      <p:sp>
        <p:nvSpPr>
          <p:cNvPr id="21" name="Rektangel 20"/>
          <p:cNvSpPr/>
          <p:nvPr/>
        </p:nvSpPr>
        <p:spPr>
          <a:xfrm>
            <a:off x="9588388" y="1741914"/>
            <a:ext cx="1944216" cy="1460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Forskning, innovasjon og konkurransekraft</a:t>
            </a:r>
          </a:p>
        </p:txBody>
      </p:sp>
      <p:sp>
        <p:nvSpPr>
          <p:cNvPr id="4" name="Rektangel 3"/>
          <p:cNvSpPr/>
          <p:nvPr/>
        </p:nvSpPr>
        <p:spPr>
          <a:xfrm>
            <a:off x="923239" y="3933056"/>
            <a:ext cx="96372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Flere forslag og initiativer fra Kommisjonen, herunder:</a:t>
            </a:r>
          </a:p>
          <a:p>
            <a:endParaRPr lang="nb-NO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dirty="0"/>
              <a:t>Sommerpakken (juli 2015)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dirty="0"/>
              <a:t>Vinterpakke I (februar 2016) – "Energy </a:t>
            </a:r>
            <a:r>
              <a:rPr lang="nb-NO" dirty="0" err="1"/>
              <a:t>security</a:t>
            </a:r>
            <a:r>
              <a:rPr lang="nb-NO" dirty="0"/>
              <a:t> </a:t>
            </a:r>
            <a:r>
              <a:rPr lang="nb-NO" dirty="0" err="1"/>
              <a:t>package</a:t>
            </a:r>
            <a:r>
              <a:rPr lang="nb-NO" dirty="0"/>
              <a:t>"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dirty="0"/>
              <a:t>Klimapakken (juli 2016)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dirty="0"/>
              <a:t>Vinterpakke II (november 2016) – "</a:t>
            </a:r>
            <a:r>
              <a:rPr lang="nb-NO" dirty="0" err="1"/>
              <a:t>Clean</a:t>
            </a:r>
            <a:r>
              <a:rPr lang="nb-NO" dirty="0"/>
              <a:t> Energy for All Europeans"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16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5. Nærmere om "</a:t>
            </a:r>
            <a:r>
              <a:rPr lang="nb-NO" dirty="0" err="1"/>
              <a:t>Clean</a:t>
            </a:r>
            <a:r>
              <a:rPr lang="nb-NO" dirty="0"/>
              <a:t> Energy for All Europeans"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670603"/>
              </p:ext>
            </p:extLst>
          </p:nvPr>
        </p:nvGraphicFramePr>
        <p:xfrm>
          <a:off x="1487488" y="1772816"/>
          <a:ext cx="8928992" cy="419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529">
                  <a:extLst>
                    <a:ext uri="{9D8B030D-6E8A-4147-A177-3AD203B41FA5}">
                      <a16:colId xmlns:a16="http://schemas.microsoft.com/office/drawing/2014/main" val="265964277"/>
                    </a:ext>
                  </a:extLst>
                </a:gridCol>
                <a:gridCol w="1532447">
                  <a:extLst>
                    <a:ext uri="{9D8B030D-6E8A-4147-A177-3AD203B41FA5}">
                      <a16:colId xmlns:a16="http://schemas.microsoft.com/office/drawing/2014/main" val="2699193376"/>
                    </a:ext>
                  </a:extLst>
                </a:gridCol>
                <a:gridCol w="1399191">
                  <a:extLst>
                    <a:ext uri="{9D8B030D-6E8A-4147-A177-3AD203B41FA5}">
                      <a16:colId xmlns:a16="http://schemas.microsoft.com/office/drawing/2014/main" val="2546699135"/>
                    </a:ext>
                  </a:extLst>
                </a:gridCol>
                <a:gridCol w="1599075">
                  <a:extLst>
                    <a:ext uri="{9D8B030D-6E8A-4147-A177-3AD203B41FA5}">
                      <a16:colId xmlns:a16="http://schemas.microsoft.com/office/drawing/2014/main" val="1830948443"/>
                    </a:ext>
                  </a:extLst>
                </a:gridCol>
                <a:gridCol w="1243585">
                  <a:extLst>
                    <a:ext uri="{9D8B030D-6E8A-4147-A177-3AD203B41FA5}">
                      <a16:colId xmlns:a16="http://schemas.microsoft.com/office/drawing/2014/main" val="3230178950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val="3649318202"/>
                    </a:ext>
                  </a:extLst>
                </a:gridCol>
              </a:tblGrid>
              <a:tr h="305520">
                <a:tc gridSpan="6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Clean Energy for All Europeans package - state of play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434388"/>
                  </a:ext>
                </a:extLst>
              </a:tr>
              <a:tr h="9476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br>
                        <a:rPr lang="en-GB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Commission</a:t>
                      </a:r>
                      <a:b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</a:t>
                      </a:r>
                      <a:b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 Inter-</a:t>
                      </a: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institutional</a:t>
                      </a:r>
                      <a:b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Negotiations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Parliament</a:t>
                      </a:r>
                      <a:b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Adoption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Council</a:t>
                      </a:r>
                      <a:b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Adoption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Offical</a:t>
                      </a: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Journal</a:t>
                      </a:r>
                      <a:b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Publication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3829280"/>
                  </a:ext>
                </a:extLst>
              </a:tr>
              <a:tr h="5686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</a:t>
                      </a: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Buildings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30/11/2016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 Agreement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17/04/2018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14/05/2018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19/06/2018 –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Directive (EU) 2018/844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225844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Renewable</a:t>
                      </a: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Energy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30/11/2016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 Agreement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Committee </a:t>
                      </a: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7446120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</a:t>
                      </a: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Efficiency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30/11/2016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 Agreement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Committee </a:t>
                      </a: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6986675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30/11/2016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</a:t>
                      </a: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Agreement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Committee </a:t>
                      </a: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7465996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30/11/2016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0630748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Directive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30/11/2016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2878863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</a:t>
                      </a:r>
                      <a:r>
                        <a:rPr lang="nb-NO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Preparedness</a:t>
                      </a:r>
                      <a:endParaRPr lang="nb-NO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30/11/2016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9338426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30/11/2016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8999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2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9456" y="378336"/>
            <a:ext cx="9792000" cy="900100"/>
          </a:xfrm>
        </p:spPr>
        <p:txBody>
          <a:bodyPr/>
          <a:lstStyle/>
          <a:p>
            <a:r>
              <a:rPr lang="nb-NO" dirty="0"/>
              <a:t>6. Lesetips: Dokumenter og informasjon</a:t>
            </a:r>
          </a:p>
        </p:txBody>
      </p:sp>
      <p:pic>
        <p:nvPicPr>
          <p:cNvPr id="4" name="Plassholder for innhold 3" descr="Legislative train schedule | European Parliament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10318" r="4020" b="8221"/>
          <a:stretch/>
        </p:blipFill>
        <p:spPr>
          <a:xfrm>
            <a:off x="4583832" y="2286164"/>
            <a:ext cx="6195852" cy="4040774"/>
          </a:xfrm>
        </p:spPr>
      </p:pic>
      <p:sp>
        <p:nvSpPr>
          <p:cNvPr id="7" name="Ellipse 6"/>
          <p:cNvSpPr/>
          <p:nvPr/>
        </p:nvSpPr>
        <p:spPr>
          <a:xfrm>
            <a:off x="4007768" y="4509120"/>
            <a:ext cx="6120680" cy="360040"/>
          </a:xfrm>
          <a:prstGeom prst="ellips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9" name="Rett pilkobling 8"/>
          <p:cNvCxnSpPr/>
          <p:nvPr/>
        </p:nvCxnSpPr>
        <p:spPr>
          <a:xfrm>
            <a:off x="2063552" y="3684274"/>
            <a:ext cx="1800200" cy="9361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1343472" y="1556792"/>
            <a:ext cx="8356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hlinkClick r:id="rId3"/>
              </a:rPr>
              <a:t>http://www.europarl.europa.eu/legislative-train/</a:t>
            </a:r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380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0000" y="351458"/>
            <a:ext cx="9792000" cy="944422"/>
          </a:xfrm>
        </p:spPr>
        <p:txBody>
          <a:bodyPr/>
          <a:lstStyle/>
          <a:p>
            <a:r>
              <a:rPr lang="nb-NO" dirty="0"/>
              <a:t>dokumenter og informasjon (forts.)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4897200" cy="4644515"/>
          </a:xfrm>
        </p:spPr>
        <p:txBody>
          <a:bodyPr/>
          <a:lstStyle/>
          <a:p>
            <a:endParaRPr lang="nb-NO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000" b="1" dirty="0"/>
              <a:t>Meld St. 25 (2015-2016) Kraft til endring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b-NO" sz="2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000" b="1" dirty="0"/>
              <a:t>Prop. 129 S (2016–2017)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b-NO" sz="2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000" b="1" dirty="0"/>
              <a:t>Prop. 4 S (2017-2018), Prop 5 L (2017-2018), Prop 6 L (2017-2018)</a:t>
            </a:r>
            <a:endParaRPr lang="nb-NO" sz="2000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93" y="1700808"/>
            <a:ext cx="2162120" cy="309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ssholder for innhold 3" descr="https://www.regjeringen.no/contentassets/7f57f3e2938b4f2a8ea760f48085fe96/no/pdfs/prp2017201800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4" t="13075" r="33012" b="430"/>
          <a:stretch/>
        </p:blipFill>
        <p:spPr bwMode="auto">
          <a:xfrm>
            <a:off x="9706363" y="1124744"/>
            <a:ext cx="1773551" cy="25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lassholder for innhold 4" descr="https://www.regjeringen.no/contentassets/6116fd3b29744986a1c74555c852f86f/no/pdfs/prp2017201800 - Internet Explor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3" t="12333" r="34341" b="766"/>
          <a:stretch/>
        </p:blipFill>
        <p:spPr bwMode="auto">
          <a:xfrm>
            <a:off x="9220834" y="2411438"/>
            <a:ext cx="1768509" cy="261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 descr="https://www.regjeringen.no/contentassets/f0e5dba038dd480fa815b3d4bf4f98c7/no/pdfs/prp2017201800 - Internet Explor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2" t="13185" r="34627" b="1274"/>
          <a:stretch/>
        </p:blipFill>
        <p:spPr>
          <a:xfrm>
            <a:off x="10140150" y="3685642"/>
            <a:ext cx="1698385" cy="251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 descr="https://www.regjeringen.no/contentassets/35aede6a3945467bbf630730eb8fe609/no/pdfs/prp2016201701 - Internet Explor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5" t="13649" r="27927" b="17051"/>
          <a:stretch/>
        </p:blipFill>
        <p:spPr>
          <a:xfrm>
            <a:off x="7666517" y="3612031"/>
            <a:ext cx="2128739" cy="298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14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8" y="0"/>
            <a:ext cx="12192000" cy="7307126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 bwMode="auto">
          <a:xfrm>
            <a:off x="911424" y="46174"/>
            <a:ext cx="979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dirty="0"/>
              <a:t>7. Påvirkning: Arbeidet hos OED og NVE</a:t>
            </a:r>
          </a:p>
        </p:txBody>
      </p:sp>
      <p:sp>
        <p:nvSpPr>
          <p:cNvPr id="7" name="Rektangel 6"/>
          <p:cNvSpPr/>
          <p:nvPr/>
        </p:nvSpPr>
        <p:spPr>
          <a:xfrm>
            <a:off x="911424" y="1753220"/>
            <a:ext cx="8160568" cy="428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Politiske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møter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Brussel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medlemslandene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Møter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embetsnivå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Brussel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medlemslandene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Nordiske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møter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EFTA-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møter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Komitemøter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Brussel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Årlig energikonferanse (nesten) i Brussel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Politiske besøk til Norge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Besøk på embetsnivå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Nasjonale eksperter og hospitanter i Kommisjonen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NVEs arbeid</a:t>
            </a:r>
            <a:r>
              <a:rPr lang="nn-NO" sz="2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n-NO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ACER, CEER mv.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1809004122"/>
      </p:ext>
    </p:extLst>
  </p:cSld>
  <p:clrMapOvr>
    <a:masterClrMapping/>
  </p:clrMapOvr>
</p:sld>
</file>

<file path=ppt/theme/theme1.xml><?xml version="1.0" encoding="utf-8"?>
<a:theme xmlns:a="http://schemas.openxmlformats.org/drawingml/2006/main" name="OED-pptmal_16-9_Norsk">
  <a:themeElements>
    <a:clrScheme name="OED NY">
      <a:dk1>
        <a:sysClr val="windowText" lastClr="000000"/>
      </a:dk1>
      <a:lt1>
        <a:sysClr val="window" lastClr="FFFFFF"/>
      </a:lt1>
      <a:dk2>
        <a:srgbClr val="1E467C"/>
      </a:dk2>
      <a:lt2>
        <a:srgbClr val="EAE8E5"/>
      </a:lt2>
      <a:accent1>
        <a:srgbClr val="4B82BE"/>
      </a:accent1>
      <a:accent2>
        <a:srgbClr val="FF0000"/>
      </a:accent2>
      <a:accent3>
        <a:srgbClr val="78913C"/>
      </a:accent3>
      <a:accent4>
        <a:srgbClr val="8264A0"/>
      </a:accent4>
      <a:accent5>
        <a:srgbClr val="46AAC8"/>
      </a:accent5>
      <a:accent6>
        <a:srgbClr val="F59646"/>
      </a:accent6>
      <a:hlink>
        <a:srgbClr val="5A8CC8"/>
      </a:hlink>
      <a:folHlink>
        <a:srgbClr val="8250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D_pptmal_16-9_ Norsk og Eng.potx" id="{990FAABD-9A63-428A-8AFD-6CB0518DBA49}" vid="{8E77E3EC-1E75-4238-BFDF-5B32858963C2}"/>
    </a:ext>
  </a:extLst>
</a:theme>
</file>

<file path=ppt/theme/theme2.xml><?xml version="1.0" encoding="utf-8"?>
<a:theme xmlns:a="http://schemas.openxmlformats.org/drawingml/2006/main" name="OED-pptmal_16-9_ENGELSK">
  <a:themeElements>
    <a:clrScheme name="OED NY">
      <a:dk1>
        <a:sysClr val="windowText" lastClr="000000"/>
      </a:dk1>
      <a:lt1>
        <a:sysClr val="window" lastClr="FFFFFF"/>
      </a:lt1>
      <a:dk2>
        <a:srgbClr val="1E467C"/>
      </a:dk2>
      <a:lt2>
        <a:srgbClr val="EAE8E5"/>
      </a:lt2>
      <a:accent1>
        <a:srgbClr val="4B82BE"/>
      </a:accent1>
      <a:accent2>
        <a:srgbClr val="FF0000"/>
      </a:accent2>
      <a:accent3>
        <a:srgbClr val="78913C"/>
      </a:accent3>
      <a:accent4>
        <a:srgbClr val="8264A0"/>
      </a:accent4>
      <a:accent5>
        <a:srgbClr val="46AAC8"/>
      </a:accent5>
      <a:accent6>
        <a:srgbClr val="F59646"/>
      </a:accent6>
      <a:hlink>
        <a:srgbClr val="5A8CC8"/>
      </a:hlink>
      <a:folHlink>
        <a:srgbClr val="8250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D_pptmal_16-9_ Norsk og Eng.potx" id="{990FAABD-9A63-428A-8AFD-6CB0518DBA49}" vid="{ABAD83DA-1E2B-4B05-AEC4-B08A49F3B88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3008</TotalTime>
  <Words>475</Words>
  <Application>Microsoft Office PowerPoint</Application>
  <PresentationFormat>Widescreen</PresentationFormat>
  <Paragraphs>140</Paragraphs>
  <Slides>10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</vt:lpstr>
      <vt:lpstr>OED-pptmal_16-9_Norsk</vt:lpstr>
      <vt:lpstr>OED-pptmal_16-9_ENGELSK</vt:lpstr>
      <vt:lpstr>PowerPoint-presentasjon</vt:lpstr>
      <vt:lpstr>1. EUs energi- og klimamål for 2020 </vt:lpstr>
      <vt:lpstr>2. EUs energi- og klimamål for 2030</vt:lpstr>
      <vt:lpstr>3. Energiunionen</vt:lpstr>
      <vt:lpstr>4. Energiunionen: Fem "dimensjoner"</vt:lpstr>
      <vt:lpstr>5. Nærmere om "Clean Energy for All Europeans"</vt:lpstr>
      <vt:lpstr>6. Lesetips: Dokumenter og informasjon</vt:lpstr>
      <vt:lpstr>dokumenter og informasjon (forts.)</vt:lpstr>
      <vt:lpstr>PowerPoint-presentasjon</vt:lpstr>
      <vt:lpstr>PowerPoint-presentasjon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Semundseth Ragnar</dc:creator>
  <cp:lastModifiedBy>Karoline Hægstad Flåm</cp:lastModifiedBy>
  <cp:revision>283</cp:revision>
  <cp:lastPrinted>2018-11-09T09:09:39Z</cp:lastPrinted>
  <dcterms:created xsi:type="dcterms:W3CDTF">2016-06-02T13:26:57Z</dcterms:created>
  <dcterms:modified xsi:type="dcterms:W3CDTF">2018-11-12T07:35:37Z</dcterms:modified>
</cp:coreProperties>
</file>